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Moontime" charset="1" panose="0000000000000000000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slides/slide1.xml" Type="http://schemas.openxmlformats.org/officeDocument/2006/relationships/slide"/><Relationship Id="rId16" Target="slides/slide2.xml" Type="http://schemas.openxmlformats.org/officeDocument/2006/relationships/slide"/><Relationship Id="rId17" Target="slides/slide3.xml" Type="http://schemas.openxmlformats.org/officeDocument/2006/relationships/slide"/><Relationship Id="rId18" Target="slides/slide4.xml" Type="http://schemas.openxmlformats.org/officeDocument/2006/relationships/slide"/><Relationship Id="rId19" Target="slides/slide5.xml" Type="http://schemas.openxmlformats.org/officeDocument/2006/relationships/slide"/><Relationship Id="rId2" Target="presProps.xml" Type="http://schemas.openxmlformats.org/officeDocument/2006/relationships/presProps"/><Relationship Id="rId20" Target="slides/slide6.xml" Type="http://schemas.openxmlformats.org/officeDocument/2006/relationships/slide"/><Relationship Id="rId21" Target="slides/slide7.xml" Type="http://schemas.openxmlformats.org/officeDocument/2006/relationships/slide"/><Relationship Id="rId22" Target="slides/slide8.xml" Type="http://schemas.openxmlformats.org/officeDocument/2006/relationships/slide"/><Relationship Id="rId23" Target="slides/slide9.xml" Type="http://schemas.openxmlformats.org/officeDocument/2006/relationships/slide"/><Relationship Id="rId24" Target="slides/slide10.xml" Type="http://schemas.openxmlformats.org/officeDocument/2006/relationships/slide"/><Relationship Id="rId25" Target="slides/slide11.xml" Type="http://schemas.openxmlformats.org/officeDocument/2006/relationships/slide"/><Relationship Id="rId26" Target="slides/slide12.xml" Type="http://schemas.openxmlformats.org/officeDocument/2006/relationships/slide"/><Relationship Id="rId27" Target="slides/slide13.xml" Type="http://schemas.openxmlformats.org/officeDocument/2006/relationships/slide"/><Relationship Id="rId28" Target="slides/slide14.xml" Type="http://schemas.openxmlformats.org/officeDocument/2006/relationships/slide"/><Relationship Id="rId29" Target="slides/slide15.xml" Type="http://schemas.openxmlformats.org/officeDocument/2006/relationships/slide"/><Relationship Id="rId3" Target="viewProps.xml" Type="http://schemas.openxmlformats.org/officeDocument/2006/relationships/viewProps"/><Relationship Id="rId30" Target="slides/slide16.xml" Type="http://schemas.openxmlformats.org/officeDocument/2006/relationships/slide"/><Relationship Id="rId31" Target="slides/slide17.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4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4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42.jpeg" Type="http://schemas.openxmlformats.org/officeDocument/2006/relationships/image"/><Relationship Id="rId7" Target="../media/VAF1p1X9Whk.mp4" Type="http://schemas.openxmlformats.org/officeDocument/2006/relationships/video"/><Relationship Id="rId8" Target="../media/VAF1p1X9Whk.mp4" Type="http://schemas.microsoft.com/office/2007/relationships/media"/></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4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3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961255" y="-2017079"/>
            <a:ext cx="13902753" cy="13381400"/>
          </a:xfrm>
          <a:custGeom>
            <a:avLst/>
            <a:gdLst/>
            <a:ahLst/>
            <a:cxnLst/>
            <a:rect r="r" b="b" t="t" l="l"/>
            <a:pathLst>
              <a:path h="13381400" w="13902753">
                <a:moveTo>
                  <a:pt x="0" y="0"/>
                </a:moveTo>
                <a:lnTo>
                  <a:pt x="13902754" y="0"/>
                </a:lnTo>
                <a:lnTo>
                  <a:pt x="13902754" y="13381400"/>
                </a:lnTo>
                <a:lnTo>
                  <a:pt x="0" y="13381400"/>
                </a:lnTo>
                <a:lnTo>
                  <a:pt x="0" y="0"/>
                </a:lnTo>
                <a:close/>
              </a:path>
            </a:pathLst>
          </a:custGeom>
          <a:blipFill>
            <a:blip r:embed="rId2"/>
            <a:stretch>
              <a:fillRect l="0" t="0" r="0" b="0"/>
            </a:stretch>
          </a:blipFill>
        </p:spPr>
      </p:sp>
      <p:sp>
        <p:nvSpPr>
          <p:cNvPr name="Freeform 3" id="3"/>
          <p:cNvSpPr/>
          <p:nvPr/>
        </p:nvSpPr>
        <p:spPr>
          <a:xfrm flipH="false" flipV="false" rot="0">
            <a:off x="562172" y="-668293"/>
            <a:ext cx="2446436" cy="4114800"/>
          </a:xfrm>
          <a:custGeom>
            <a:avLst/>
            <a:gdLst/>
            <a:ahLst/>
            <a:cxnLst/>
            <a:rect r="r" b="b" t="t" l="l"/>
            <a:pathLst>
              <a:path h="4114800" w="2446436">
                <a:moveTo>
                  <a:pt x="0" y="0"/>
                </a:moveTo>
                <a:lnTo>
                  <a:pt x="2446436" y="0"/>
                </a:lnTo>
                <a:lnTo>
                  <a:pt x="244643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864009" y="6950278"/>
            <a:ext cx="2423991" cy="4114800"/>
          </a:xfrm>
          <a:custGeom>
            <a:avLst/>
            <a:gdLst/>
            <a:ahLst/>
            <a:cxnLst/>
            <a:rect r="r" b="b" t="t" l="l"/>
            <a:pathLst>
              <a:path h="4114800" w="2423991">
                <a:moveTo>
                  <a:pt x="0" y="0"/>
                </a:moveTo>
                <a:lnTo>
                  <a:pt x="2423991" y="0"/>
                </a:lnTo>
                <a:lnTo>
                  <a:pt x="242399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5465685" y="2584684"/>
            <a:ext cx="6893895" cy="861823"/>
          </a:xfrm>
          <a:prstGeom prst="rect">
            <a:avLst/>
          </a:prstGeom>
        </p:spPr>
        <p:txBody>
          <a:bodyPr anchor="t" rtlCol="false" tIns="0" lIns="0" bIns="0" rIns="0">
            <a:spAutoFit/>
          </a:bodyPr>
          <a:lstStyle/>
          <a:p>
            <a:pPr algn="ctr">
              <a:lnSpc>
                <a:spcPts val="6118"/>
              </a:lnSpc>
            </a:pPr>
            <a:r>
              <a:rPr lang="en-US" sz="7283">
                <a:solidFill>
                  <a:srgbClr val="22423D"/>
                </a:solidFill>
                <a:latin typeface="Glacial Indifference"/>
              </a:rPr>
              <a:t>DEC Mini Project</a:t>
            </a:r>
          </a:p>
        </p:txBody>
      </p:sp>
      <p:sp>
        <p:nvSpPr>
          <p:cNvPr name="TextBox 6" id="6"/>
          <p:cNvSpPr txBox="true"/>
          <p:nvPr/>
        </p:nvSpPr>
        <p:spPr>
          <a:xfrm rot="0">
            <a:off x="1148908" y="4176098"/>
            <a:ext cx="15927096" cy="1219836"/>
          </a:xfrm>
          <a:prstGeom prst="rect">
            <a:avLst/>
          </a:prstGeom>
        </p:spPr>
        <p:txBody>
          <a:bodyPr anchor="t" rtlCol="false" tIns="0" lIns="0" bIns="0" rIns="0">
            <a:spAutoFit/>
          </a:bodyPr>
          <a:lstStyle/>
          <a:p>
            <a:pPr algn="ctr">
              <a:lnSpc>
                <a:spcPts val="9939"/>
              </a:lnSpc>
            </a:pPr>
            <a:r>
              <a:rPr lang="en-US" sz="7099" spc="1178">
                <a:solidFill>
                  <a:srgbClr val="22423D"/>
                </a:solidFill>
                <a:latin typeface="Glacial Indifference"/>
              </a:rPr>
              <a:t>Movie Recommender System</a:t>
            </a:r>
          </a:p>
        </p:txBody>
      </p:sp>
      <p:sp>
        <p:nvSpPr>
          <p:cNvPr name="TextBox 7" id="7"/>
          <p:cNvSpPr txBox="true"/>
          <p:nvPr/>
        </p:nvSpPr>
        <p:spPr>
          <a:xfrm rot="0">
            <a:off x="5465685" y="6200797"/>
            <a:ext cx="6893895" cy="2274570"/>
          </a:xfrm>
          <a:prstGeom prst="rect">
            <a:avLst/>
          </a:prstGeom>
        </p:spPr>
        <p:txBody>
          <a:bodyPr anchor="t" rtlCol="false" tIns="0" lIns="0" bIns="0" rIns="0">
            <a:spAutoFit/>
          </a:bodyPr>
          <a:lstStyle/>
          <a:p>
            <a:pPr algn="ctr">
              <a:lnSpc>
                <a:spcPts val="2939"/>
              </a:lnSpc>
            </a:pPr>
            <a:r>
              <a:rPr lang="en-US" sz="3499">
                <a:solidFill>
                  <a:srgbClr val="22423D"/>
                </a:solidFill>
                <a:latin typeface="Glacial Indifference"/>
              </a:rPr>
              <a:t>Presented By :</a:t>
            </a:r>
          </a:p>
          <a:p>
            <a:pPr algn="ctr">
              <a:lnSpc>
                <a:spcPts val="2939"/>
              </a:lnSpc>
            </a:pPr>
          </a:p>
          <a:p>
            <a:pPr algn="ctr">
              <a:lnSpc>
                <a:spcPts val="2939"/>
              </a:lnSpc>
            </a:pPr>
            <a:r>
              <a:rPr lang="en-US" sz="3499">
                <a:solidFill>
                  <a:srgbClr val="22423D"/>
                </a:solidFill>
                <a:latin typeface="Glacial Indifference"/>
              </a:rPr>
              <a:t>PC-43 Dittee Salian</a:t>
            </a:r>
          </a:p>
          <a:p>
            <a:pPr algn="ctr">
              <a:lnSpc>
                <a:spcPts val="2939"/>
              </a:lnSpc>
            </a:pPr>
            <a:r>
              <a:rPr lang="en-US" sz="3499">
                <a:solidFill>
                  <a:srgbClr val="22423D"/>
                </a:solidFill>
                <a:latin typeface="Glacial Indifference"/>
              </a:rPr>
              <a:t>PC-44 Tejas Redkar</a:t>
            </a:r>
          </a:p>
          <a:p>
            <a:pPr algn="ctr">
              <a:lnSpc>
                <a:spcPts val="2939"/>
              </a:lnSpc>
            </a:pPr>
            <a:r>
              <a:rPr lang="en-US" sz="3499">
                <a:solidFill>
                  <a:srgbClr val="22423D"/>
                </a:solidFill>
                <a:latin typeface="Glacial Indifference"/>
              </a:rPr>
              <a:t>PC-49 Gayatrini Neogi</a:t>
            </a:r>
          </a:p>
          <a:p>
            <a:pPr algn="ctr">
              <a:lnSpc>
                <a:spcPts val="2939"/>
              </a:lnSpc>
            </a:pPr>
            <a:r>
              <a:rPr lang="en-US" sz="3499">
                <a:solidFill>
                  <a:srgbClr val="22423D"/>
                </a:solidFill>
                <a:latin typeface="Glacial Indifference"/>
              </a:rPr>
              <a:t>PC-50 Atharva Chaher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207440" y="-349084"/>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6953" y="6431624"/>
            <a:ext cx="1803031" cy="4114800"/>
          </a:xfrm>
          <a:custGeom>
            <a:avLst/>
            <a:gdLst/>
            <a:ahLst/>
            <a:cxnLst/>
            <a:rect r="r" b="b" t="t" l="l"/>
            <a:pathLst>
              <a:path h="4114800" w="1803031">
                <a:moveTo>
                  <a:pt x="0" y="0"/>
                </a:moveTo>
                <a:lnTo>
                  <a:pt x="1803030" y="0"/>
                </a:lnTo>
                <a:lnTo>
                  <a:pt x="180303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696113" y="7231157"/>
            <a:ext cx="8895773" cy="2515735"/>
          </a:xfrm>
          <a:custGeom>
            <a:avLst/>
            <a:gdLst/>
            <a:ahLst/>
            <a:cxnLst/>
            <a:rect r="r" b="b" t="t" l="l"/>
            <a:pathLst>
              <a:path h="2515735" w="8895773">
                <a:moveTo>
                  <a:pt x="0" y="0"/>
                </a:moveTo>
                <a:lnTo>
                  <a:pt x="8895774" y="0"/>
                </a:lnTo>
                <a:lnTo>
                  <a:pt x="8895774" y="2515734"/>
                </a:lnTo>
                <a:lnTo>
                  <a:pt x="0" y="2515734"/>
                </a:lnTo>
                <a:lnTo>
                  <a:pt x="0" y="0"/>
                </a:lnTo>
                <a:close/>
              </a:path>
            </a:pathLst>
          </a:custGeom>
          <a:blipFill>
            <a:blip r:embed="rId6"/>
            <a:stretch>
              <a:fillRect l="0" t="-10345" r="0" b="-10345"/>
            </a:stretch>
          </a:blipFill>
        </p:spPr>
      </p:sp>
      <p:sp>
        <p:nvSpPr>
          <p:cNvPr name="TextBox 5" id="5"/>
          <p:cNvSpPr txBox="true"/>
          <p:nvPr/>
        </p:nvSpPr>
        <p:spPr>
          <a:xfrm rot="0">
            <a:off x="1879867" y="1933997"/>
            <a:ext cx="5697939" cy="1307421"/>
          </a:xfrm>
          <a:prstGeom prst="rect">
            <a:avLst/>
          </a:prstGeom>
        </p:spPr>
        <p:txBody>
          <a:bodyPr anchor="t" rtlCol="false" tIns="0" lIns="0" bIns="0" rIns="0">
            <a:spAutoFit/>
          </a:bodyPr>
          <a:lstStyle/>
          <a:p>
            <a:pPr>
              <a:lnSpc>
                <a:spcPts val="9320"/>
              </a:lnSpc>
            </a:pPr>
            <a:r>
              <a:rPr lang="en-US" sz="11096">
                <a:solidFill>
                  <a:srgbClr val="22423D"/>
                </a:solidFill>
                <a:latin typeface="Moontime"/>
              </a:rPr>
              <a:t>Preprocessing</a:t>
            </a:r>
          </a:p>
        </p:txBody>
      </p:sp>
      <p:sp>
        <p:nvSpPr>
          <p:cNvPr name="TextBox 6" id="6"/>
          <p:cNvSpPr txBox="true"/>
          <p:nvPr/>
        </p:nvSpPr>
        <p:spPr>
          <a:xfrm rot="0">
            <a:off x="9265381" y="691025"/>
            <a:ext cx="6474835" cy="6067425"/>
          </a:xfrm>
          <a:prstGeom prst="rect">
            <a:avLst/>
          </a:prstGeom>
        </p:spPr>
        <p:txBody>
          <a:bodyPr anchor="t" rtlCol="false" tIns="0" lIns="0" bIns="0" rIns="0">
            <a:spAutoFit/>
          </a:bodyPr>
          <a:lstStyle/>
          <a:p>
            <a:pPr>
              <a:lnSpc>
                <a:spcPts val="3749"/>
              </a:lnSpc>
            </a:pPr>
            <a:r>
              <a:rPr lang="en-US" sz="2999" spc="497">
                <a:solidFill>
                  <a:srgbClr val="22423D"/>
                </a:solidFill>
                <a:latin typeface="Glacial Indifference"/>
              </a:rPr>
              <a:t>Pre-processing refers to the transformations applied to our data before feeding it to the algorithm. Data preprocessing is a technique that is used to convert the raw data into a clean data set. In other words, whenever the data is gathered from different sources it is collected in raw format which is not feasible for the analysis.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0298419" y="1792536"/>
            <a:ext cx="4198776" cy="4114800"/>
          </a:xfrm>
          <a:custGeom>
            <a:avLst/>
            <a:gdLst/>
            <a:ahLst/>
            <a:cxnLst/>
            <a:rect r="r" b="b" t="t" l="l"/>
            <a:pathLst>
              <a:path h="4114800" w="4198776">
                <a:moveTo>
                  <a:pt x="0" y="0"/>
                </a:moveTo>
                <a:lnTo>
                  <a:pt x="4198776" y="0"/>
                </a:lnTo>
                <a:lnTo>
                  <a:pt x="41987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921486" y="3535611"/>
            <a:ext cx="12445027" cy="3806328"/>
          </a:xfrm>
          <a:prstGeom prst="rect">
            <a:avLst/>
          </a:prstGeom>
        </p:spPr>
        <p:txBody>
          <a:bodyPr anchor="t" rtlCol="false" tIns="0" lIns="0" bIns="0" rIns="0">
            <a:spAutoFit/>
          </a:bodyPr>
          <a:lstStyle/>
          <a:p>
            <a:pPr algn="ctr">
              <a:lnSpc>
                <a:spcPts val="14282"/>
              </a:lnSpc>
            </a:pPr>
            <a:r>
              <a:rPr lang="en-US" sz="17003">
                <a:solidFill>
                  <a:srgbClr val="22423D"/>
                </a:solidFill>
                <a:latin typeface="Moontime"/>
              </a:rPr>
              <a:t>Vectorizing &amp; Similarity Cosine</a:t>
            </a:r>
          </a:p>
        </p:txBody>
      </p:sp>
      <p:sp>
        <p:nvSpPr>
          <p:cNvPr name="Freeform 4" id="4"/>
          <p:cNvSpPr/>
          <p:nvPr/>
        </p:nvSpPr>
        <p:spPr>
          <a:xfrm flipH="false" flipV="false" rot="0">
            <a:off x="-557230" y="6765405"/>
            <a:ext cx="5085708" cy="4114800"/>
          </a:xfrm>
          <a:custGeom>
            <a:avLst/>
            <a:gdLst/>
            <a:ahLst/>
            <a:cxnLst/>
            <a:rect r="r" b="b" t="t" l="l"/>
            <a:pathLst>
              <a:path h="4114800" w="5085708">
                <a:moveTo>
                  <a:pt x="0" y="0"/>
                </a:moveTo>
                <a:lnTo>
                  <a:pt x="5085708" y="0"/>
                </a:lnTo>
                <a:lnTo>
                  <a:pt x="50857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101746" y="-1717592"/>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365267" y="7366108"/>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611374" y="3159147"/>
            <a:ext cx="6830852" cy="5577005"/>
          </a:xfrm>
          <a:custGeom>
            <a:avLst/>
            <a:gdLst/>
            <a:ahLst/>
            <a:cxnLst/>
            <a:rect r="r" b="b" t="t" l="l"/>
            <a:pathLst>
              <a:path h="5577005" w="6830852">
                <a:moveTo>
                  <a:pt x="0" y="0"/>
                </a:moveTo>
                <a:lnTo>
                  <a:pt x="6830852" y="0"/>
                </a:lnTo>
                <a:lnTo>
                  <a:pt x="6830852" y="5577005"/>
                </a:lnTo>
                <a:lnTo>
                  <a:pt x="0" y="5577005"/>
                </a:lnTo>
                <a:lnTo>
                  <a:pt x="0" y="0"/>
                </a:lnTo>
                <a:close/>
              </a:path>
            </a:pathLst>
          </a:custGeom>
          <a:blipFill>
            <a:blip r:embed="rId6"/>
            <a:stretch>
              <a:fillRect l="0" t="0" r="0" b="0"/>
            </a:stretch>
          </a:blipFill>
        </p:spPr>
      </p:sp>
      <p:sp>
        <p:nvSpPr>
          <p:cNvPr name="TextBox 5" id="5"/>
          <p:cNvSpPr txBox="true"/>
          <p:nvPr/>
        </p:nvSpPr>
        <p:spPr>
          <a:xfrm rot="0">
            <a:off x="1305005" y="1409700"/>
            <a:ext cx="12441654" cy="1307421"/>
          </a:xfrm>
          <a:prstGeom prst="rect">
            <a:avLst/>
          </a:prstGeom>
        </p:spPr>
        <p:txBody>
          <a:bodyPr anchor="t" rtlCol="false" tIns="0" lIns="0" bIns="0" rIns="0">
            <a:spAutoFit/>
          </a:bodyPr>
          <a:lstStyle/>
          <a:p>
            <a:pPr>
              <a:lnSpc>
                <a:spcPts val="9320"/>
              </a:lnSpc>
            </a:pPr>
            <a:r>
              <a:rPr lang="en-US" sz="11096">
                <a:solidFill>
                  <a:srgbClr val="22423D"/>
                </a:solidFill>
                <a:latin typeface="Moontime"/>
              </a:rPr>
              <a:t>Vectorizing &amp; Similarity Cosine </a:t>
            </a:r>
          </a:p>
        </p:txBody>
      </p:sp>
      <p:sp>
        <p:nvSpPr>
          <p:cNvPr name="TextBox 6" id="6"/>
          <p:cNvSpPr txBox="true"/>
          <p:nvPr/>
        </p:nvSpPr>
        <p:spPr>
          <a:xfrm rot="0">
            <a:off x="1603202" y="2724150"/>
            <a:ext cx="6474835" cy="7000875"/>
          </a:xfrm>
          <a:prstGeom prst="rect">
            <a:avLst/>
          </a:prstGeom>
        </p:spPr>
        <p:txBody>
          <a:bodyPr anchor="t" rtlCol="false" tIns="0" lIns="0" bIns="0" rIns="0">
            <a:spAutoFit/>
          </a:bodyPr>
          <a:lstStyle/>
          <a:p>
            <a:pPr>
              <a:lnSpc>
                <a:spcPts val="3749"/>
              </a:lnSpc>
            </a:pPr>
            <a:r>
              <a:rPr lang="en-US" sz="2999" spc="497">
                <a:solidFill>
                  <a:srgbClr val="22423D"/>
                </a:solidFill>
                <a:latin typeface="Glacial Indifference"/>
              </a:rPr>
              <a:t>In machine learning, vectorization is a step in feature extraction. It involves converting text into numerical vectors to extract distinct features for the model to train on. These vectors are then used to build various machine learning models.</a:t>
            </a:r>
          </a:p>
          <a:p>
            <a:pPr>
              <a:lnSpc>
                <a:spcPts val="3749"/>
              </a:lnSpc>
            </a:pPr>
            <a:r>
              <a:rPr lang="en-US" sz="2999" spc="497">
                <a:solidFill>
                  <a:srgbClr val="22423D"/>
                </a:solidFill>
                <a:latin typeface="Glacial Indifference"/>
              </a:rPr>
              <a:t>Some methods for performing vectorization on text data include: CountVectorizer, TF-IDF, Word2Vec.</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101746" y="-1717592"/>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130694" y="7232997"/>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701047" y="4556862"/>
            <a:ext cx="8885907" cy="1649525"/>
          </a:xfrm>
          <a:prstGeom prst="rect">
            <a:avLst/>
          </a:prstGeom>
        </p:spPr>
        <p:txBody>
          <a:bodyPr anchor="t" rtlCol="false" tIns="0" lIns="0" bIns="0" rIns="0">
            <a:spAutoFit/>
          </a:bodyPr>
          <a:lstStyle/>
          <a:p>
            <a:pPr algn="ctr">
              <a:lnSpc>
                <a:spcPts val="11756"/>
              </a:lnSpc>
            </a:pPr>
            <a:r>
              <a:rPr lang="en-US" sz="13995">
                <a:solidFill>
                  <a:srgbClr val="22423D"/>
                </a:solidFill>
                <a:latin typeface="Moontime"/>
              </a:rPr>
              <a:t>Deployments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101746" y="-1717592"/>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130694" y="7232997"/>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4" id="4">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0" r="0" b="0"/>
          <a:stretch>
            <a:fillRect/>
          </a:stretch>
        </p:blipFill>
        <p:spPr>
          <a:xfrm flipH="false" flipV="false" rot="0">
            <a:off x="2035740" y="3213605"/>
            <a:ext cx="12669181" cy="6730503"/>
          </a:xfrm>
          <a:prstGeom prst="rect">
            <a:avLst/>
          </a:prstGeom>
        </p:spPr>
      </p:pic>
      <p:sp>
        <p:nvSpPr>
          <p:cNvPr name="TextBox 5" id="5"/>
          <p:cNvSpPr txBox="true"/>
          <p:nvPr/>
        </p:nvSpPr>
        <p:spPr>
          <a:xfrm rot="0">
            <a:off x="258093" y="1353224"/>
            <a:ext cx="8885907" cy="1649525"/>
          </a:xfrm>
          <a:prstGeom prst="rect">
            <a:avLst/>
          </a:prstGeom>
        </p:spPr>
        <p:txBody>
          <a:bodyPr anchor="t" rtlCol="false" tIns="0" lIns="0" bIns="0" rIns="0">
            <a:spAutoFit/>
          </a:bodyPr>
          <a:lstStyle/>
          <a:p>
            <a:pPr algn="ctr">
              <a:lnSpc>
                <a:spcPts val="11756"/>
              </a:lnSpc>
            </a:pPr>
            <a:r>
              <a:rPr lang="en-US" sz="13995">
                <a:solidFill>
                  <a:srgbClr val="22423D"/>
                </a:solidFill>
                <a:latin typeface="Moontime"/>
              </a:rPr>
              <a:t>Deployments</a:t>
            </a:r>
          </a:p>
        </p:txBody>
      </p:sp>
      <p:sp>
        <p:nvSpPr>
          <p:cNvPr name="TextBox 6" id="6"/>
          <p:cNvSpPr txBox="true"/>
          <p:nvPr/>
        </p:nvSpPr>
        <p:spPr>
          <a:xfrm rot="0">
            <a:off x="9792881" y="848399"/>
            <a:ext cx="7705114" cy="2227534"/>
          </a:xfrm>
          <a:prstGeom prst="rect">
            <a:avLst/>
          </a:prstGeom>
        </p:spPr>
        <p:txBody>
          <a:bodyPr anchor="t" rtlCol="false" tIns="0" lIns="0" bIns="0" rIns="0">
            <a:spAutoFit/>
          </a:bodyPr>
          <a:lstStyle/>
          <a:p>
            <a:pPr>
              <a:lnSpc>
                <a:spcPts val="4462"/>
              </a:lnSpc>
            </a:pPr>
            <a:r>
              <a:rPr lang="en-US" sz="3570" spc="592">
                <a:solidFill>
                  <a:srgbClr val="22423D"/>
                </a:solidFill>
                <a:latin typeface="Glacial Indifference"/>
              </a:rPr>
              <a:t>Here we are going to deploy the recommender system using streamlit frontend and hosting service</a:t>
            </a:r>
          </a:p>
        </p:txBody>
      </p:sp>
    </p:spTree>
  </p:cSld>
  <p:clrMapOvr>
    <a:masterClrMapping/>
  </p:clrMapOvr>
  <p:timing>
    <p:tnLst>
      <p:par>
        <p:cTn dur="indefinite" restart="never" nodeType="tmRoot">
          <p:childTnLst>
            <p:video>
              <p:cMediaNode vol="0">
                <p:cTn fill="hold" display="false">
                  <p:stCondLst>
                    <p:cond delay="indefinite"/>
                  </p:stCondLst>
                </p:cTn>
                <p:tgtEl>
                  <p:spTgt spid="4"/>
                </p:tgtEl>
              </p:cMediaNode>
            </p:video>
          </p:childTnLst>
        </p:cTn>
      </p:par>
    </p:tnLst>
  </p:timing>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9551227" y="2740689"/>
            <a:ext cx="4216289" cy="3043394"/>
          </a:xfrm>
          <a:custGeom>
            <a:avLst/>
            <a:gdLst/>
            <a:ahLst/>
            <a:cxnLst/>
            <a:rect r="r" b="b" t="t" l="l"/>
            <a:pathLst>
              <a:path h="3043394" w="4216289">
                <a:moveTo>
                  <a:pt x="0" y="0"/>
                </a:moveTo>
                <a:lnTo>
                  <a:pt x="4216289" y="0"/>
                </a:lnTo>
                <a:lnTo>
                  <a:pt x="4216289" y="3043394"/>
                </a:lnTo>
                <a:lnTo>
                  <a:pt x="0" y="30433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921486" y="4440486"/>
            <a:ext cx="12445027" cy="1996578"/>
          </a:xfrm>
          <a:prstGeom prst="rect">
            <a:avLst/>
          </a:prstGeom>
        </p:spPr>
        <p:txBody>
          <a:bodyPr anchor="t" rtlCol="false" tIns="0" lIns="0" bIns="0" rIns="0">
            <a:spAutoFit/>
          </a:bodyPr>
          <a:lstStyle/>
          <a:p>
            <a:pPr algn="ctr">
              <a:lnSpc>
                <a:spcPts val="14282"/>
              </a:lnSpc>
            </a:pPr>
            <a:r>
              <a:rPr lang="en-US" sz="17003">
                <a:solidFill>
                  <a:srgbClr val="22423D"/>
                </a:solidFill>
                <a:latin typeface="Moontime"/>
              </a:rPr>
              <a:t>Conclusion</a:t>
            </a:r>
          </a:p>
        </p:txBody>
      </p:sp>
      <p:sp>
        <p:nvSpPr>
          <p:cNvPr name="Freeform 4" id="4"/>
          <p:cNvSpPr/>
          <p:nvPr/>
        </p:nvSpPr>
        <p:spPr>
          <a:xfrm flipH="false" flipV="false" rot="0">
            <a:off x="620740" y="3141157"/>
            <a:ext cx="4601493" cy="7811176"/>
          </a:xfrm>
          <a:custGeom>
            <a:avLst/>
            <a:gdLst/>
            <a:ahLst/>
            <a:cxnLst/>
            <a:rect r="r" b="b" t="t" l="l"/>
            <a:pathLst>
              <a:path h="7811176" w="4601493">
                <a:moveTo>
                  <a:pt x="0" y="0"/>
                </a:moveTo>
                <a:lnTo>
                  <a:pt x="4601493" y="0"/>
                </a:lnTo>
                <a:lnTo>
                  <a:pt x="4601493" y="7811176"/>
                </a:lnTo>
                <a:lnTo>
                  <a:pt x="0" y="78111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207440" y="-1193295"/>
            <a:ext cx="4813501" cy="5492584"/>
          </a:xfrm>
          <a:custGeom>
            <a:avLst/>
            <a:gdLst/>
            <a:ahLst/>
            <a:cxnLst/>
            <a:rect r="r" b="b" t="t" l="l"/>
            <a:pathLst>
              <a:path h="5492584" w="4813501">
                <a:moveTo>
                  <a:pt x="0" y="0"/>
                </a:moveTo>
                <a:lnTo>
                  <a:pt x="4813501" y="0"/>
                </a:lnTo>
                <a:lnTo>
                  <a:pt x="4813501" y="5492585"/>
                </a:lnTo>
                <a:lnTo>
                  <a:pt x="0" y="5492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553037" y="735360"/>
            <a:ext cx="3948212" cy="1307421"/>
          </a:xfrm>
          <a:prstGeom prst="rect">
            <a:avLst/>
          </a:prstGeom>
        </p:spPr>
        <p:txBody>
          <a:bodyPr anchor="t" rtlCol="false" tIns="0" lIns="0" bIns="0" rIns="0">
            <a:spAutoFit/>
          </a:bodyPr>
          <a:lstStyle/>
          <a:p>
            <a:pPr>
              <a:lnSpc>
                <a:spcPts val="9320"/>
              </a:lnSpc>
            </a:pPr>
            <a:r>
              <a:rPr lang="en-US" sz="11096">
                <a:solidFill>
                  <a:srgbClr val="22423D"/>
                </a:solidFill>
                <a:latin typeface="Moontime"/>
              </a:rPr>
              <a:t>Conclusion</a:t>
            </a:r>
          </a:p>
        </p:txBody>
      </p:sp>
      <p:sp>
        <p:nvSpPr>
          <p:cNvPr name="Freeform 4" id="4"/>
          <p:cNvSpPr/>
          <p:nvPr/>
        </p:nvSpPr>
        <p:spPr>
          <a:xfrm flipH="false" flipV="false" rot="0">
            <a:off x="14716446" y="-1469230"/>
            <a:ext cx="5085708" cy="4114800"/>
          </a:xfrm>
          <a:custGeom>
            <a:avLst/>
            <a:gdLst/>
            <a:ahLst/>
            <a:cxnLst/>
            <a:rect r="r" b="b" t="t" l="l"/>
            <a:pathLst>
              <a:path h="4114800" w="5085708">
                <a:moveTo>
                  <a:pt x="0" y="0"/>
                </a:moveTo>
                <a:lnTo>
                  <a:pt x="5085708" y="0"/>
                </a:lnTo>
                <a:lnTo>
                  <a:pt x="50857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33106" y="2422865"/>
            <a:ext cx="16913606" cy="7934325"/>
          </a:xfrm>
          <a:prstGeom prst="rect">
            <a:avLst/>
          </a:prstGeom>
        </p:spPr>
        <p:txBody>
          <a:bodyPr anchor="t" rtlCol="false" tIns="0" lIns="0" bIns="0" rIns="0">
            <a:spAutoFit/>
          </a:bodyPr>
          <a:lstStyle/>
          <a:p>
            <a:pPr marL="647697" indent="-323848" lvl="1">
              <a:lnSpc>
                <a:spcPts val="3749"/>
              </a:lnSpc>
              <a:buFont typeface="Arial"/>
              <a:buChar char="•"/>
            </a:pPr>
            <a:r>
              <a:rPr lang="en-US" sz="2999" spc="497">
                <a:solidFill>
                  <a:srgbClr val="22423D"/>
                </a:solidFill>
                <a:latin typeface="Glacial Indifference"/>
              </a:rPr>
              <a:t>In conclusion, the movie recommender system outlined in this report represents a significant advancement in the realm of personalized entertainment suggestions.</a:t>
            </a:r>
          </a:p>
          <a:p>
            <a:pPr marL="647697" indent="-323848" lvl="1">
              <a:lnSpc>
                <a:spcPts val="3749"/>
              </a:lnSpc>
              <a:buFont typeface="Arial"/>
              <a:buChar char="•"/>
            </a:pPr>
            <a:r>
              <a:rPr lang="en-US" sz="2999" spc="497">
                <a:solidFill>
                  <a:srgbClr val="22423D"/>
                </a:solidFill>
                <a:latin typeface="Glacial Indifference"/>
              </a:rPr>
              <a:t> Through the integration of sophisticated algorithms, user preferences, and collaborative filtering techniques, the system successfully tailors movie recommendations to individual tastes, enhancing the overall viewing experience for users.</a:t>
            </a:r>
          </a:p>
          <a:p>
            <a:pPr marL="647697" indent="-323848" lvl="1">
              <a:lnSpc>
                <a:spcPts val="3749"/>
              </a:lnSpc>
              <a:buFont typeface="Arial"/>
              <a:buChar char="•"/>
            </a:pPr>
            <a:r>
              <a:rPr lang="en-US" sz="2999" spc="497">
                <a:solidFill>
                  <a:srgbClr val="22423D"/>
                </a:solidFill>
                <a:latin typeface="Glacial Indifference"/>
              </a:rPr>
              <a:t>The system's ability to adapt and learn from user interactions ensures a continuous improvement in recommendation accuracy over time. This dynamic nature not only increases user satisfaction but also contributes to user retention and engagement.</a:t>
            </a:r>
          </a:p>
          <a:p>
            <a:pPr marL="647697" indent="-323848" lvl="1">
              <a:lnSpc>
                <a:spcPts val="3749"/>
              </a:lnSpc>
              <a:buFont typeface="Arial"/>
              <a:buChar char="•"/>
            </a:pPr>
            <a:r>
              <a:rPr lang="en-US" sz="2999" spc="497">
                <a:solidFill>
                  <a:srgbClr val="22423D"/>
                </a:solidFill>
                <a:latin typeface="Glacial Indifference"/>
              </a:rPr>
              <a:t>Moreover, the incorporation of diverse features such as genre preferences, historical viewing patterns, and real-time user feedback enhances the system's versatility, making it adaptable to a wide range of user profiles. The user interface, designed for simplicity and user-friendliness, further contributes to the overall positive user experience.</a:t>
            </a:r>
          </a:p>
          <a:p>
            <a:pPr>
              <a:lnSpc>
                <a:spcPts val="3749"/>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562172" y="-668293"/>
            <a:ext cx="2446436" cy="4114800"/>
          </a:xfrm>
          <a:custGeom>
            <a:avLst/>
            <a:gdLst/>
            <a:ahLst/>
            <a:cxnLst/>
            <a:rect r="r" b="b" t="t" l="l"/>
            <a:pathLst>
              <a:path h="4114800" w="2446436">
                <a:moveTo>
                  <a:pt x="0" y="0"/>
                </a:moveTo>
                <a:lnTo>
                  <a:pt x="2446436" y="0"/>
                </a:lnTo>
                <a:lnTo>
                  <a:pt x="244643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864009" y="6950278"/>
            <a:ext cx="2423991" cy="4114800"/>
          </a:xfrm>
          <a:custGeom>
            <a:avLst/>
            <a:gdLst/>
            <a:ahLst/>
            <a:cxnLst/>
            <a:rect r="r" b="b" t="t" l="l"/>
            <a:pathLst>
              <a:path h="4114800" w="2423991">
                <a:moveTo>
                  <a:pt x="0" y="0"/>
                </a:moveTo>
                <a:lnTo>
                  <a:pt x="2423991" y="0"/>
                </a:lnTo>
                <a:lnTo>
                  <a:pt x="242399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93156" y="-403679"/>
            <a:ext cx="11009614" cy="10362799"/>
          </a:xfrm>
          <a:custGeom>
            <a:avLst/>
            <a:gdLst/>
            <a:ahLst/>
            <a:cxnLst/>
            <a:rect r="r" b="b" t="t" l="l"/>
            <a:pathLst>
              <a:path h="10362799" w="11009614">
                <a:moveTo>
                  <a:pt x="0" y="0"/>
                </a:moveTo>
                <a:lnTo>
                  <a:pt x="11009613" y="0"/>
                </a:lnTo>
                <a:lnTo>
                  <a:pt x="11009613" y="10362799"/>
                </a:lnTo>
                <a:lnTo>
                  <a:pt x="0" y="10362799"/>
                </a:lnTo>
                <a:lnTo>
                  <a:pt x="0" y="0"/>
                </a:lnTo>
                <a:close/>
              </a:path>
            </a:pathLst>
          </a:custGeom>
          <a:blipFill>
            <a:blip r:embed="rId6"/>
            <a:stretch>
              <a:fillRect l="0" t="0" r="0" b="0"/>
            </a:stretch>
          </a:blipFill>
        </p:spPr>
      </p:sp>
      <p:sp>
        <p:nvSpPr>
          <p:cNvPr name="TextBox 5" id="5"/>
          <p:cNvSpPr txBox="true"/>
          <p:nvPr/>
        </p:nvSpPr>
        <p:spPr>
          <a:xfrm rot="0">
            <a:off x="3985231" y="4362956"/>
            <a:ext cx="10317538" cy="2646937"/>
          </a:xfrm>
          <a:prstGeom prst="rect">
            <a:avLst/>
          </a:prstGeom>
        </p:spPr>
        <p:txBody>
          <a:bodyPr anchor="t" rtlCol="false" tIns="0" lIns="0" bIns="0" rIns="0">
            <a:spAutoFit/>
          </a:bodyPr>
          <a:lstStyle/>
          <a:p>
            <a:pPr algn="ctr">
              <a:lnSpc>
                <a:spcPts val="9011"/>
              </a:lnSpc>
            </a:pPr>
            <a:r>
              <a:rPr lang="en-US" sz="17003">
                <a:solidFill>
                  <a:srgbClr val="22423D"/>
                </a:solidFill>
                <a:latin typeface="Moontime"/>
              </a:rPr>
              <a:t>Thank</a:t>
            </a:r>
          </a:p>
          <a:p>
            <a:pPr algn="ctr">
              <a:lnSpc>
                <a:spcPts val="9011"/>
              </a:lnSpc>
            </a:pPr>
            <a:r>
              <a:rPr lang="en-US" sz="17003">
                <a:solidFill>
                  <a:srgbClr val="22423D"/>
                </a:solidFill>
                <a:latin typeface="Moontime"/>
              </a:rPr>
              <a:t>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4799324" y="-2500429"/>
            <a:ext cx="5452110" cy="8229600"/>
          </a:xfrm>
          <a:custGeom>
            <a:avLst/>
            <a:gdLst/>
            <a:ahLst/>
            <a:cxnLst/>
            <a:rect r="r" b="b" t="t" l="l"/>
            <a:pathLst>
              <a:path h="8229600" w="5452110">
                <a:moveTo>
                  <a:pt x="0" y="0"/>
                </a:moveTo>
                <a:lnTo>
                  <a:pt x="5452110" y="0"/>
                </a:lnTo>
                <a:lnTo>
                  <a:pt x="5452110"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131147" y="7220542"/>
            <a:ext cx="4868329" cy="5014197"/>
          </a:xfrm>
          <a:custGeom>
            <a:avLst/>
            <a:gdLst/>
            <a:ahLst/>
            <a:cxnLst/>
            <a:rect r="r" b="b" t="t" l="l"/>
            <a:pathLst>
              <a:path h="5014197" w="4868329">
                <a:moveTo>
                  <a:pt x="0" y="0"/>
                </a:moveTo>
                <a:lnTo>
                  <a:pt x="4868329" y="0"/>
                </a:lnTo>
                <a:lnTo>
                  <a:pt x="4868329" y="5014196"/>
                </a:lnTo>
                <a:lnTo>
                  <a:pt x="0" y="50141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651537" y="5223963"/>
            <a:ext cx="5819421" cy="1996578"/>
          </a:xfrm>
          <a:prstGeom prst="rect">
            <a:avLst/>
          </a:prstGeom>
        </p:spPr>
        <p:txBody>
          <a:bodyPr anchor="t" rtlCol="false" tIns="0" lIns="0" bIns="0" rIns="0">
            <a:spAutoFit/>
          </a:bodyPr>
          <a:lstStyle/>
          <a:p>
            <a:pPr>
              <a:lnSpc>
                <a:spcPts val="14282"/>
              </a:lnSpc>
            </a:pPr>
            <a:r>
              <a:rPr lang="en-US" sz="17003">
                <a:solidFill>
                  <a:srgbClr val="22423D"/>
                </a:solidFill>
                <a:latin typeface="Moontime"/>
              </a:rPr>
              <a:t>Contents</a:t>
            </a:r>
          </a:p>
        </p:txBody>
      </p:sp>
      <p:sp>
        <p:nvSpPr>
          <p:cNvPr name="TextBox 5" id="5"/>
          <p:cNvSpPr txBox="true"/>
          <p:nvPr/>
        </p:nvSpPr>
        <p:spPr>
          <a:xfrm rot="0">
            <a:off x="8693473" y="1760938"/>
            <a:ext cx="8381379" cy="7937118"/>
          </a:xfrm>
          <a:prstGeom prst="rect">
            <a:avLst/>
          </a:prstGeom>
        </p:spPr>
        <p:txBody>
          <a:bodyPr anchor="t" rtlCol="false" tIns="0" lIns="0" bIns="0" rIns="0">
            <a:spAutoFit/>
          </a:bodyPr>
          <a:lstStyle/>
          <a:p>
            <a:pPr algn="just" marL="1014732" indent="-507366" lvl="1">
              <a:lnSpc>
                <a:spcPts val="7943"/>
              </a:lnSpc>
              <a:buFont typeface="Arial"/>
              <a:buChar char="•"/>
            </a:pPr>
            <a:r>
              <a:rPr lang="en-US" sz="4700" spc="780">
                <a:solidFill>
                  <a:srgbClr val="22423D"/>
                </a:solidFill>
                <a:latin typeface="Glacial Indifference"/>
              </a:rPr>
              <a:t>Introduction</a:t>
            </a:r>
          </a:p>
          <a:p>
            <a:pPr algn="just" marL="1014732" indent="-507366" lvl="1">
              <a:lnSpc>
                <a:spcPts val="7943"/>
              </a:lnSpc>
              <a:buFont typeface="Arial"/>
              <a:buChar char="•"/>
            </a:pPr>
            <a:r>
              <a:rPr lang="en-US" sz="4700" spc="780">
                <a:solidFill>
                  <a:srgbClr val="22423D"/>
                </a:solidFill>
                <a:latin typeface="Glacial Indifference"/>
              </a:rPr>
              <a:t>About the project</a:t>
            </a:r>
          </a:p>
          <a:p>
            <a:pPr algn="just" marL="1014732" indent="-507366" lvl="1">
              <a:lnSpc>
                <a:spcPts val="7943"/>
              </a:lnSpc>
              <a:buFont typeface="Arial"/>
              <a:buChar char="•"/>
            </a:pPr>
            <a:r>
              <a:rPr lang="en-US" sz="4700" spc="780">
                <a:solidFill>
                  <a:srgbClr val="22423D"/>
                </a:solidFill>
                <a:latin typeface="Glacial Indifference"/>
              </a:rPr>
              <a:t>Datasets</a:t>
            </a:r>
          </a:p>
          <a:p>
            <a:pPr algn="just" marL="1014732" indent="-507366" lvl="1">
              <a:lnSpc>
                <a:spcPts val="7943"/>
              </a:lnSpc>
              <a:buFont typeface="Arial"/>
              <a:buChar char="•"/>
            </a:pPr>
            <a:r>
              <a:rPr lang="en-US" sz="4700" spc="780">
                <a:solidFill>
                  <a:srgbClr val="22423D"/>
                </a:solidFill>
                <a:latin typeface="Glacial Indifference"/>
              </a:rPr>
              <a:t>Preprocessing</a:t>
            </a:r>
          </a:p>
          <a:p>
            <a:pPr algn="just" marL="1014732" indent="-507366" lvl="1">
              <a:lnSpc>
                <a:spcPts val="7943"/>
              </a:lnSpc>
              <a:buFont typeface="Arial"/>
              <a:buChar char="•"/>
            </a:pPr>
            <a:r>
              <a:rPr lang="en-US" sz="4700" spc="780">
                <a:solidFill>
                  <a:srgbClr val="22423D"/>
                </a:solidFill>
                <a:latin typeface="Glacial Indifference"/>
              </a:rPr>
              <a:t>Vectorizing &amp; Similarity Cosine</a:t>
            </a:r>
          </a:p>
          <a:p>
            <a:pPr algn="just" marL="1014732" indent="-507366" lvl="1">
              <a:lnSpc>
                <a:spcPts val="7943"/>
              </a:lnSpc>
              <a:buFont typeface="Arial"/>
              <a:buChar char="•"/>
            </a:pPr>
            <a:r>
              <a:rPr lang="en-US" sz="4700" spc="780">
                <a:solidFill>
                  <a:srgbClr val="22423D"/>
                </a:solidFill>
                <a:latin typeface="Glacial Indifference"/>
              </a:rPr>
              <a:t>Deployment</a:t>
            </a:r>
          </a:p>
          <a:p>
            <a:pPr algn="just" marL="1014732" indent="-507366" lvl="1">
              <a:lnSpc>
                <a:spcPts val="7943"/>
              </a:lnSpc>
              <a:buFont typeface="Arial"/>
              <a:buChar char="•"/>
            </a:pPr>
            <a:r>
              <a:rPr lang="en-US" sz="4700" spc="780">
                <a:solidFill>
                  <a:srgbClr val="22423D"/>
                </a:solidFill>
                <a:latin typeface="Glacial Indifference"/>
              </a:rPr>
              <a:t>Conclusions</a:t>
            </a:r>
          </a:p>
        </p:txBody>
      </p:sp>
      <p:sp>
        <p:nvSpPr>
          <p:cNvPr name="Freeform 6" id="6"/>
          <p:cNvSpPr/>
          <p:nvPr/>
        </p:nvSpPr>
        <p:spPr>
          <a:xfrm flipH="false" flipV="false" rot="0">
            <a:off x="-1045422" y="7030042"/>
            <a:ext cx="4868329" cy="5014197"/>
          </a:xfrm>
          <a:custGeom>
            <a:avLst/>
            <a:gdLst/>
            <a:ahLst/>
            <a:cxnLst/>
            <a:rect r="r" b="b" t="t" l="l"/>
            <a:pathLst>
              <a:path h="5014197" w="4868329">
                <a:moveTo>
                  <a:pt x="0" y="0"/>
                </a:moveTo>
                <a:lnTo>
                  <a:pt x="4868329" y="0"/>
                </a:lnTo>
                <a:lnTo>
                  <a:pt x="4868329" y="5014196"/>
                </a:lnTo>
                <a:lnTo>
                  <a:pt x="0" y="50141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0298419" y="1792536"/>
            <a:ext cx="4198776" cy="4114800"/>
          </a:xfrm>
          <a:custGeom>
            <a:avLst/>
            <a:gdLst/>
            <a:ahLst/>
            <a:cxnLst/>
            <a:rect r="r" b="b" t="t" l="l"/>
            <a:pathLst>
              <a:path h="4114800" w="4198776">
                <a:moveTo>
                  <a:pt x="0" y="0"/>
                </a:moveTo>
                <a:lnTo>
                  <a:pt x="4198776" y="0"/>
                </a:lnTo>
                <a:lnTo>
                  <a:pt x="41987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921486" y="4440486"/>
            <a:ext cx="12445027" cy="1996578"/>
          </a:xfrm>
          <a:prstGeom prst="rect">
            <a:avLst/>
          </a:prstGeom>
        </p:spPr>
        <p:txBody>
          <a:bodyPr anchor="t" rtlCol="false" tIns="0" lIns="0" bIns="0" rIns="0">
            <a:spAutoFit/>
          </a:bodyPr>
          <a:lstStyle/>
          <a:p>
            <a:pPr algn="ctr">
              <a:lnSpc>
                <a:spcPts val="14282"/>
              </a:lnSpc>
            </a:pPr>
            <a:r>
              <a:rPr lang="en-US" sz="17003">
                <a:solidFill>
                  <a:srgbClr val="22423D"/>
                </a:solidFill>
                <a:latin typeface="Moontime"/>
              </a:rPr>
              <a:t>Introduction</a:t>
            </a:r>
          </a:p>
        </p:txBody>
      </p:sp>
      <p:sp>
        <p:nvSpPr>
          <p:cNvPr name="Freeform 4" id="4"/>
          <p:cNvSpPr/>
          <p:nvPr/>
        </p:nvSpPr>
        <p:spPr>
          <a:xfrm flipH="false" flipV="false" rot="0">
            <a:off x="-557230" y="6765405"/>
            <a:ext cx="5085708" cy="4114800"/>
          </a:xfrm>
          <a:custGeom>
            <a:avLst/>
            <a:gdLst/>
            <a:ahLst/>
            <a:cxnLst/>
            <a:rect r="r" b="b" t="t" l="l"/>
            <a:pathLst>
              <a:path h="4114800" w="5085708">
                <a:moveTo>
                  <a:pt x="0" y="0"/>
                </a:moveTo>
                <a:lnTo>
                  <a:pt x="5085708" y="0"/>
                </a:lnTo>
                <a:lnTo>
                  <a:pt x="50857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TextBox 2" id="2"/>
          <p:cNvSpPr txBox="true"/>
          <p:nvPr/>
        </p:nvSpPr>
        <p:spPr>
          <a:xfrm rot="0">
            <a:off x="7475939" y="3033712"/>
            <a:ext cx="8381379" cy="4200525"/>
          </a:xfrm>
          <a:prstGeom prst="rect">
            <a:avLst/>
          </a:prstGeom>
        </p:spPr>
        <p:txBody>
          <a:bodyPr anchor="t" rtlCol="false" tIns="0" lIns="0" bIns="0" rIns="0">
            <a:spAutoFit/>
          </a:bodyPr>
          <a:lstStyle/>
          <a:p>
            <a:pPr>
              <a:lnSpc>
                <a:spcPts val="3749"/>
              </a:lnSpc>
            </a:pPr>
            <a:r>
              <a:rPr lang="en-US" sz="2999" spc="497">
                <a:solidFill>
                  <a:srgbClr val="22423D"/>
                </a:solidFill>
                <a:latin typeface="Glacial Indifference"/>
              </a:rPr>
              <a:t>A movie based recommender system is </a:t>
            </a:r>
            <a:r>
              <a:rPr lang="en-US" sz="2999" spc="497">
                <a:solidFill>
                  <a:srgbClr val="22423D"/>
                </a:solidFill>
                <a:latin typeface="Glacial Indifference Medium"/>
              </a:rPr>
              <a:t>a software tool that suggests movies to users based on their personal preferences</a:t>
            </a:r>
            <a:r>
              <a:rPr lang="en-US" sz="2999" spc="497">
                <a:solidFill>
                  <a:srgbClr val="22423D"/>
                </a:solidFill>
                <a:latin typeface="Glacial Indifference"/>
              </a:rPr>
              <a:t>. It uses algorithms &amp; machine learning to analyze data points, such as a user's previous movie choices &amp; ratings, to generate personalized recommendations.</a:t>
            </a:r>
          </a:p>
        </p:txBody>
      </p:sp>
      <p:sp>
        <p:nvSpPr>
          <p:cNvPr name="Freeform 3" id="3"/>
          <p:cNvSpPr/>
          <p:nvPr/>
        </p:nvSpPr>
        <p:spPr>
          <a:xfrm flipH="false" flipV="false" rot="0">
            <a:off x="-1207440" y="-349084"/>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199310" y="4113399"/>
            <a:ext cx="5429703" cy="1307421"/>
          </a:xfrm>
          <a:prstGeom prst="rect">
            <a:avLst/>
          </a:prstGeom>
        </p:spPr>
        <p:txBody>
          <a:bodyPr anchor="t" rtlCol="false" tIns="0" lIns="0" bIns="0" rIns="0">
            <a:spAutoFit/>
          </a:bodyPr>
          <a:lstStyle/>
          <a:p>
            <a:pPr>
              <a:lnSpc>
                <a:spcPts val="9320"/>
              </a:lnSpc>
            </a:pPr>
            <a:r>
              <a:rPr lang="en-US" sz="11096">
                <a:solidFill>
                  <a:srgbClr val="22423D"/>
                </a:solidFill>
                <a:latin typeface="Moontime"/>
              </a:rPr>
              <a:t>Introduction</a:t>
            </a:r>
          </a:p>
        </p:txBody>
      </p:sp>
      <p:sp>
        <p:nvSpPr>
          <p:cNvPr name="Freeform 5" id="5"/>
          <p:cNvSpPr/>
          <p:nvPr/>
        </p:nvSpPr>
        <p:spPr>
          <a:xfrm flipH="false" flipV="false" rot="0">
            <a:off x="14365267" y="7366108"/>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232469" y="-1406956"/>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365267" y="7366108"/>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890434" y="3259255"/>
            <a:ext cx="7842134" cy="4106853"/>
          </a:xfrm>
          <a:custGeom>
            <a:avLst/>
            <a:gdLst/>
            <a:ahLst/>
            <a:cxnLst/>
            <a:rect r="r" b="b" t="t" l="l"/>
            <a:pathLst>
              <a:path h="4106853" w="7842134">
                <a:moveTo>
                  <a:pt x="0" y="0"/>
                </a:moveTo>
                <a:lnTo>
                  <a:pt x="7842134" y="0"/>
                </a:lnTo>
                <a:lnTo>
                  <a:pt x="7842134" y="4106853"/>
                </a:lnTo>
                <a:lnTo>
                  <a:pt x="0" y="4106853"/>
                </a:lnTo>
                <a:lnTo>
                  <a:pt x="0" y="0"/>
                </a:lnTo>
                <a:close/>
              </a:path>
            </a:pathLst>
          </a:custGeom>
          <a:blipFill>
            <a:blip r:embed="rId6"/>
            <a:stretch>
              <a:fillRect l="0" t="0" r="0" b="0"/>
            </a:stretch>
          </a:blipFill>
        </p:spPr>
      </p:sp>
      <p:sp>
        <p:nvSpPr>
          <p:cNvPr name="TextBox 5" id="5"/>
          <p:cNvSpPr txBox="true"/>
          <p:nvPr/>
        </p:nvSpPr>
        <p:spPr>
          <a:xfrm rot="0">
            <a:off x="12053058" y="1409700"/>
            <a:ext cx="5429703" cy="1307421"/>
          </a:xfrm>
          <a:prstGeom prst="rect">
            <a:avLst/>
          </a:prstGeom>
        </p:spPr>
        <p:txBody>
          <a:bodyPr anchor="t" rtlCol="false" tIns="0" lIns="0" bIns="0" rIns="0">
            <a:spAutoFit/>
          </a:bodyPr>
          <a:lstStyle/>
          <a:p>
            <a:pPr>
              <a:lnSpc>
                <a:spcPts val="9320"/>
              </a:lnSpc>
            </a:pPr>
            <a:r>
              <a:rPr lang="en-US" sz="11096">
                <a:solidFill>
                  <a:srgbClr val="22423D"/>
                </a:solidFill>
                <a:latin typeface="Moontime"/>
              </a:rPr>
              <a:t>Introduction</a:t>
            </a:r>
          </a:p>
        </p:txBody>
      </p:sp>
      <p:sp>
        <p:nvSpPr>
          <p:cNvPr name="TextBox 6" id="6"/>
          <p:cNvSpPr txBox="true"/>
          <p:nvPr/>
        </p:nvSpPr>
        <p:spPr>
          <a:xfrm rot="0">
            <a:off x="1750841" y="2530678"/>
            <a:ext cx="6418047" cy="6892830"/>
          </a:xfrm>
          <a:prstGeom prst="rect">
            <a:avLst/>
          </a:prstGeom>
        </p:spPr>
        <p:txBody>
          <a:bodyPr anchor="t" rtlCol="false" tIns="0" lIns="0" bIns="0" rIns="0">
            <a:spAutoFit/>
          </a:bodyPr>
          <a:lstStyle/>
          <a:p>
            <a:pPr>
              <a:lnSpc>
                <a:spcPts val="3460"/>
              </a:lnSpc>
            </a:pPr>
            <a:r>
              <a:rPr lang="en-US" sz="2768" spc="459">
                <a:solidFill>
                  <a:srgbClr val="22423D"/>
                </a:solidFill>
                <a:latin typeface="Glacial Indifference"/>
              </a:rPr>
              <a:t>There are various types of recommender systems which can be used to recommend content to users:</a:t>
            </a:r>
          </a:p>
          <a:p>
            <a:pPr marL="597717" indent="-298859" lvl="1">
              <a:lnSpc>
                <a:spcPts val="3460"/>
              </a:lnSpc>
              <a:buFont typeface="Arial"/>
              <a:buChar char="•"/>
            </a:pPr>
            <a:r>
              <a:rPr lang="en-US" sz="2768" spc="459">
                <a:solidFill>
                  <a:srgbClr val="22423D"/>
                </a:solidFill>
                <a:latin typeface="Glacial Indifference"/>
              </a:rPr>
              <a:t>Collaborative filtering: Predicts a user's preference by aggregating ratings from users with similar tastes</a:t>
            </a:r>
          </a:p>
          <a:p>
            <a:pPr marL="597717" indent="-298859" lvl="1">
              <a:lnSpc>
                <a:spcPts val="3460"/>
              </a:lnSpc>
              <a:buFont typeface="Arial"/>
              <a:buChar char="•"/>
            </a:pPr>
            <a:r>
              <a:rPr lang="en-US" sz="2768" spc="459">
                <a:solidFill>
                  <a:srgbClr val="22423D"/>
                </a:solidFill>
                <a:latin typeface="Glacial Indifference"/>
              </a:rPr>
              <a:t>Content-based filtering: Depends on data from one user for modeling</a:t>
            </a:r>
          </a:p>
          <a:p>
            <a:pPr marL="597717" indent="-298859" lvl="1">
              <a:lnSpc>
                <a:spcPts val="3460"/>
              </a:lnSpc>
              <a:buFont typeface="Arial"/>
              <a:buChar char="•"/>
            </a:pPr>
            <a:r>
              <a:rPr lang="en-US" sz="2768" spc="459">
                <a:solidFill>
                  <a:srgbClr val="22423D"/>
                </a:solidFill>
                <a:latin typeface="Glacial Indifference"/>
              </a:rPr>
              <a:t>Cosine Similarity: Recommends movies based on factors such as genre, overview, cast, and ratings</a:t>
            </a:r>
          </a:p>
          <a:p>
            <a:pPr>
              <a:lnSpc>
                <a:spcPts val="346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9551227" y="2740689"/>
            <a:ext cx="4216289" cy="3043394"/>
          </a:xfrm>
          <a:custGeom>
            <a:avLst/>
            <a:gdLst/>
            <a:ahLst/>
            <a:cxnLst/>
            <a:rect r="r" b="b" t="t" l="l"/>
            <a:pathLst>
              <a:path h="3043394" w="4216289">
                <a:moveTo>
                  <a:pt x="0" y="0"/>
                </a:moveTo>
                <a:lnTo>
                  <a:pt x="4216289" y="0"/>
                </a:lnTo>
                <a:lnTo>
                  <a:pt x="4216289" y="3043394"/>
                </a:lnTo>
                <a:lnTo>
                  <a:pt x="0" y="30433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921486" y="4440486"/>
            <a:ext cx="12445027" cy="1996578"/>
          </a:xfrm>
          <a:prstGeom prst="rect">
            <a:avLst/>
          </a:prstGeom>
        </p:spPr>
        <p:txBody>
          <a:bodyPr anchor="t" rtlCol="false" tIns="0" lIns="0" bIns="0" rIns="0">
            <a:spAutoFit/>
          </a:bodyPr>
          <a:lstStyle/>
          <a:p>
            <a:pPr algn="ctr">
              <a:lnSpc>
                <a:spcPts val="14282"/>
              </a:lnSpc>
            </a:pPr>
            <a:r>
              <a:rPr lang="en-US" sz="17003">
                <a:solidFill>
                  <a:srgbClr val="22423D"/>
                </a:solidFill>
                <a:latin typeface="Moontime"/>
              </a:rPr>
              <a:t>About the project</a:t>
            </a:r>
          </a:p>
        </p:txBody>
      </p:sp>
      <p:sp>
        <p:nvSpPr>
          <p:cNvPr name="Freeform 4" id="4"/>
          <p:cNvSpPr/>
          <p:nvPr/>
        </p:nvSpPr>
        <p:spPr>
          <a:xfrm flipH="false" flipV="false" rot="0">
            <a:off x="6079837" y="6690317"/>
            <a:ext cx="2423991" cy="4114800"/>
          </a:xfrm>
          <a:custGeom>
            <a:avLst/>
            <a:gdLst/>
            <a:ahLst/>
            <a:cxnLst/>
            <a:rect r="r" b="b" t="t" l="l"/>
            <a:pathLst>
              <a:path h="4114800" w="2423991">
                <a:moveTo>
                  <a:pt x="0" y="0"/>
                </a:moveTo>
                <a:lnTo>
                  <a:pt x="2423991" y="0"/>
                </a:lnTo>
                <a:lnTo>
                  <a:pt x="242399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5011066" y="6965639"/>
            <a:ext cx="4198776" cy="4114800"/>
          </a:xfrm>
          <a:custGeom>
            <a:avLst/>
            <a:gdLst/>
            <a:ahLst/>
            <a:cxnLst/>
            <a:rect r="r" b="b" t="t" l="l"/>
            <a:pathLst>
              <a:path h="4114800" w="4198776">
                <a:moveTo>
                  <a:pt x="0" y="0"/>
                </a:moveTo>
                <a:lnTo>
                  <a:pt x="4198776" y="0"/>
                </a:lnTo>
                <a:lnTo>
                  <a:pt x="41987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01746" y="-1717592"/>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02292" y="-1243967"/>
            <a:ext cx="5085708" cy="4114800"/>
          </a:xfrm>
          <a:custGeom>
            <a:avLst/>
            <a:gdLst/>
            <a:ahLst/>
            <a:cxnLst/>
            <a:rect r="r" b="b" t="t" l="l"/>
            <a:pathLst>
              <a:path h="4114800" w="5085708">
                <a:moveTo>
                  <a:pt x="0" y="0"/>
                </a:moveTo>
                <a:lnTo>
                  <a:pt x="5085708" y="0"/>
                </a:lnTo>
                <a:lnTo>
                  <a:pt x="508570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1387705" y="1872910"/>
            <a:ext cx="5223075" cy="6775366"/>
          </a:xfrm>
          <a:custGeom>
            <a:avLst/>
            <a:gdLst/>
            <a:ahLst/>
            <a:cxnLst/>
            <a:rect r="r" b="b" t="t" l="l"/>
            <a:pathLst>
              <a:path h="6775366" w="5223075">
                <a:moveTo>
                  <a:pt x="0" y="0"/>
                </a:moveTo>
                <a:lnTo>
                  <a:pt x="5223075" y="0"/>
                </a:lnTo>
                <a:lnTo>
                  <a:pt x="5223075" y="6775366"/>
                </a:lnTo>
                <a:lnTo>
                  <a:pt x="0" y="6775366"/>
                </a:lnTo>
                <a:lnTo>
                  <a:pt x="0" y="0"/>
                </a:lnTo>
                <a:close/>
              </a:path>
            </a:pathLst>
          </a:custGeom>
          <a:blipFill>
            <a:blip r:embed="rId8"/>
            <a:stretch>
              <a:fillRect l="0" t="0" r="0" b="0"/>
            </a:stretch>
          </a:blipFill>
        </p:spPr>
      </p:sp>
      <p:sp>
        <p:nvSpPr>
          <p:cNvPr name="TextBox 6" id="6"/>
          <p:cNvSpPr txBox="true"/>
          <p:nvPr/>
        </p:nvSpPr>
        <p:spPr>
          <a:xfrm rot="0">
            <a:off x="1305005" y="1409700"/>
            <a:ext cx="7838995" cy="1307421"/>
          </a:xfrm>
          <a:prstGeom prst="rect">
            <a:avLst/>
          </a:prstGeom>
        </p:spPr>
        <p:txBody>
          <a:bodyPr anchor="t" rtlCol="false" tIns="0" lIns="0" bIns="0" rIns="0">
            <a:spAutoFit/>
          </a:bodyPr>
          <a:lstStyle/>
          <a:p>
            <a:pPr>
              <a:lnSpc>
                <a:spcPts val="9320"/>
              </a:lnSpc>
            </a:pPr>
            <a:r>
              <a:rPr lang="en-US" sz="11096">
                <a:solidFill>
                  <a:srgbClr val="22423D"/>
                </a:solidFill>
                <a:latin typeface="Moontime"/>
              </a:rPr>
              <a:t>About the project</a:t>
            </a:r>
          </a:p>
        </p:txBody>
      </p:sp>
      <p:sp>
        <p:nvSpPr>
          <p:cNvPr name="TextBox 7" id="7"/>
          <p:cNvSpPr txBox="true"/>
          <p:nvPr/>
        </p:nvSpPr>
        <p:spPr>
          <a:xfrm rot="0">
            <a:off x="1028700" y="4233798"/>
            <a:ext cx="10075311" cy="2333625"/>
          </a:xfrm>
          <a:prstGeom prst="rect">
            <a:avLst/>
          </a:prstGeom>
        </p:spPr>
        <p:txBody>
          <a:bodyPr anchor="t" rtlCol="false" tIns="0" lIns="0" bIns="0" rIns="0">
            <a:spAutoFit/>
          </a:bodyPr>
          <a:lstStyle/>
          <a:p>
            <a:pPr>
              <a:lnSpc>
                <a:spcPts val="3749"/>
              </a:lnSpc>
              <a:spcBef>
                <a:spcPct val="0"/>
              </a:spcBef>
            </a:pPr>
            <a:r>
              <a:rPr lang="en-US" sz="2999" spc="497">
                <a:solidFill>
                  <a:srgbClr val="22423D"/>
                </a:solidFill>
                <a:latin typeface="Glacial Indifference"/>
              </a:rPr>
              <a:t>In this project we have downloaded a dataset from kaggle of approximately 5000 movies &amp; their credits. This data is enough to train our recommender system to recommend movies to the specific user.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8883500" y="2935924"/>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47631" y="3190243"/>
            <a:ext cx="3186537" cy="3606163"/>
          </a:xfrm>
          <a:custGeom>
            <a:avLst/>
            <a:gdLst/>
            <a:ahLst/>
            <a:cxnLst/>
            <a:rect r="r" b="b" t="t" l="l"/>
            <a:pathLst>
              <a:path h="3606163" w="3186537">
                <a:moveTo>
                  <a:pt x="0" y="0"/>
                </a:moveTo>
                <a:lnTo>
                  <a:pt x="3186537" y="0"/>
                </a:lnTo>
                <a:lnTo>
                  <a:pt x="3186537" y="3606163"/>
                </a:lnTo>
                <a:lnTo>
                  <a:pt x="0" y="36061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12159" y="6151327"/>
            <a:ext cx="4868329" cy="5014197"/>
          </a:xfrm>
          <a:custGeom>
            <a:avLst/>
            <a:gdLst/>
            <a:ahLst/>
            <a:cxnLst/>
            <a:rect r="r" b="b" t="t" l="l"/>
            <a:pathLst>
              <a:path h="5014197" w="4868329">
                <a:moveTo>
                  <a:pt x="0" y="0"/>
                </a:moveTo>
                <a:lnTo>
                  <a:pt x="4868330" y="0"/>
                </a:lnTo>
                <a:lnTo>
                  <a:pt x="4868330" y="5014197"/>
                </a:lnTo>
                <a:lnTo>
                  <a:pt x="0" y="50141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2921486" y="4440486"/>
            <a:ext cx="12445027" cy="1996578"/>
          </a:xfrm>
          <a:prstGeom prst="rect">
            <a:avLst/>
          </a:prstGeom>
        </p:spPr>
        <p:txBody>
          <a:bodyPr anchor="t" rtlCol="false" tIns="0" lIns="0" bIns="0" rIns="0">
            <a:spAutoFit/>
          </a:bodyPr>
          <a:lstStyle/>
          <a:p>
            <a:pPr algn="ctr">
              <a:lnSpc>
                <a:spcPts val="14282"/>
              </a:lnSpc>
            </a:pPr>
            <a:r>
              <a:rPr lang="en-US" sz="17003">
                <a:solidFill>
                  <a:srgbClr val="22423D"/>
                </a:solidFill>
                <a:latin typeface="Moontime"/>
              </a:rPr>
              <a:t>Datasets</a:t>
            </a:r>
          </a:p>
        </p:txBody>
      </p:sp>
      <p:sp>
        <p:nvSpPr>
          <p:cNvPr name="Freeform 6" id="6"/>
          <p:cNvSpPr/>
          <p:nvPr/>
        </p:nvSpPr>
        <p:spPr>
          <a:xfrm flipH="false" flipV="false" rot="0">
            <a:off x="-297884" y="6341827"/>
            <a:ext cx="4868329" cy="5014197"/>
          </a:xfrm>
          <a:custGeom>
            <a:avLst/>
            <a:gdLst/>
            <a:ahLst/>
            <a:cxnLst/>
            <a:rect r="r" b="b" t="t" l="l"/>
            <a:pathLst>
              <a:path h="5014197" w="4868329">
                <a:moveTo>
                  <a:pt x="0" y="0"/>
                </a:moveTo>
                <a:lnTo>
                  <a:pt x="4868330" y="0"/>
                </a:lnTo>
                <a:lnTo>
                  <a:pt x="4868330" y="5014197"/>
                </a:lnTo>
                <a:lnTo>
                  <a:pt x="0" y="50141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207440" y="-349084"/>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6953" y="6431624"/>
            <a:ext cx="1803031" cy="4114800"/>
          </a:xfrm>
          <a:custGeom>
            <a:avLst/>
            <a:gdLst/>
            <a:ahLst/>
            <a:cxnLst/>
            <a:rect r="r" b="b" t="t" l="l"/>
            <a:pathLst>
              <a:path h="4114800" w="1803031">
                <a:moveTo>
                  <a:pt x="0" y="0"/>
                </a:moveTo>
                <a:lnTo>
                  <a:pt x="1803030" y="0"/>
                </a:lnTo>
                <a:lnTo>
                  <a:pt x="180303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63540" y="5889544"/>
            <a:ext cx="12560920" cy="2599480"/>
          </a:xfrm>
          <a:custGeom>
            <a:avLst/>
            <a:gdLst/>
            <a:ahLst/>
            <a:cxnLst/>
            <a:rect r="r" b="b" t="t" l="l"/>
            <a:pathLst>
              <a:path h="2599480" w="12560920">
                <a:moveTo>
                  <a:pt x="0" y="0"/>
                </a:moveTo>
                <a:lnTo>
                  <a:pt x="12560920" y="0"/>
                </a:lnTo>
                <a:lnTo>
                  <a:pt x="12560920" y="2599480"/>
                </a:lnTo>
                <a:lnTo>
                  <a:pt x="0" y="2599480"/>
                </a:lnTo>
                <a:lnTo>
                  <a:pt x="0" y="0"/>
                </a:lnTo>
                <a:close/>
              </a:path>
            </a:pathLst>
          </a:custGeom>
          <a:blipFill>
            <a:blip r:embed="rId6"/>
            <a:stretch>
              <a:fillRect l="0" t="0" r="0" b="0"/>
            </a:stretch>
          </a:blipFill>
        </p:spPr>
      </p:sp>
      <p:sp>
        <p:nvSpPr>
          <p:cNvPr name="TextBox 5" id="5"/>
          <p:cNvSpPr txBox="true"/>
          <p:nvPr/>
        </p:nvSpPr>
        <p:spPr>
          <a:xfrm rot="0">
            <a:off x="1879867" y="1933997"/>
            <a:ext cx="3452389" cy="1307421"/>
          </a:xfrm>
          <a:prstGeom prst="rect">
            <a:avLst/>
          </a:prstGeom>
        </p:spPr>
        <p:txBody>
          <a:bodyPr anchor="t" rtlCol="false" tIns="0" lIns="0" bIns="0" rIns="0">
            <a:spAutoFit/>
          </a:bodyPr>
          <a:lstStyle/>
          <a:p>
            <a:pPr>
              <a:lnSpc>
                <a:spcPts val="9320"/>
              </a:lnSpc>
            </a:pPr>
            <a:r>
              <a:rPr lang="en-US" sz="11096">
                <a:solidFill>
                  <a:srgbClr val="22423D"/>
                </a:solidFill>
                <a:latin typeface="Moontime"/>
              </a:rPr>
              <a:t>Datasets</a:t>
            </a:r>
          </a:p>
        </p:txBody>
      </p:sp>
      <p:sp>
        <p:nvSpPr>
          <p:cNvPr name="TextBox 6" id="6"/>
          <p:cNvSpPr txBox="true"/>
          <p:nvPr/>
        </p:nvSpPr>
        <p:spPr>
          <a:xfrm rot="0">
            <a:off x="5437935" y="3222368"/>
            <a:ext cx="10768690" cy="1400175"/>
          </a:xfrm>
          <a:prstGeom prst="rect">
            <a:avLst/>
          </a:prstGeom>
        </p:spPr>
        <p:txBody>
          <a:bodyPr anchor="t" rtlCol="false" tIns="0" lIns="0" bIns="0" rIns="0">
            <a:spAutoFit/>
          </a:bodyPr>
          <a:lstStyle/>
          <a:p>
            <a:pPr>
              <a:lnSpc>
                <a:spcPts val="3749"/>
              </a:lnSpc>
            </a:pPr>
            <a:r>
              <a:rPr lang="en-US" sz="2999" spc="497">
                <a:solidFill>
                  <a:srgbClr val="22423D"/>
                </a:solidFill>
                <a:latin typeface="Glacial Indifference"/>
              </a:rPr>
              <a:t>The Dataset used in this recommender system is downloaded from Kaggle which is a dataset from TmDb which has 5000 movies &amp; its credits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DAF1pRH1GNc</dc:identifier>
  <dcterms:modified xsi:type="dcterms:W3CDTF">2011-08-01T06:04:30Z</dcterms:modified>
  <cp:revision>1</cp:revision>
  <dc:title>DEC Mini Project</dc:title>
</cp:coreProperties>
</file>